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18"/>
  </p:handoutMasterIdLst>
  <p:sldIdLst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resentar" id="{DAF0F6D0-2D69-4C89-994C-89F8B1C8A8BC}">
          <p14:sldIdLst>
            <p14:sldId id="260"/>
            <p14:sldId id="261"/>
            <p14:sldId id="262"/>
          </p14:sldIdLst>
        </p14:section>
        <p14:section name="Iris" id="{AF74C402-196B-451F-A3B4-5F1348F970E0}">
          <p14:sldIdLst>
            <p14:sldId id="263"/>
          </p14:sldIdLst>
        </p14:section>
        <p14:section name="Maria" id="{DF7577E2-87E4-408B-BD06-572BD0D20E04}">
          <p14:sldIdLst>
            <p14:sldId id="265"/>
            <p14:sldId id="264"/>
          </p14:sldIdLst>
        </p14:section>
        <p14:section name="Eu João" id="{C9AF2BDC-FE16-4DDE-B7AC-208C3333D25E}">
          <p14:sldIdLst>
            <p14:sldId id="266"/>
          </p14:sldIdLst>
        </p14:section>
        <p14:section name="Maria" id="{F043EE94-6162-488F-8BDF-A0316DD052C7}">
          <p14:sldIdLst>
            <p14:sldId id="267"/>
          </p14:sldIdLst>
        </p14:section>
        <p14:section name="Eu João" id="{84DF4B4B-440B-4B93-852E-77DCC80872FE}">
          <p14:sldIdLst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19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>
      <p:cViewPr varScale="1">
        <p:scale>
          <a:sx n="65" d="100"/>
          <a:sy n="65" d="100"/>
        </p:scale>
        <p:origin x="1330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316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E3F99-D12F-4954-A61D-F49FB68D10A3}" type="datetimeFigureOut">
              <a:rPr lang="pt-BR" smtClean="0"/>
              <a:t>14/05/2023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5F320-5C10-46D6-873B-718ABBD496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86114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1114"/>
          <a:stretch/>
        </p:blipFill>
        <p:spPr>
          <a:xfrm>
            <a:off x="-1" y="0"/>
            <a:ext cx="9144001" cy="5949280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14/05/2023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31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GFD2166TRA Raw.tif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" t="2151" r="9181" b="13214"/>
          <a:stretch/>
        </p:blipFill>
        <p:spPr>
          <a:xfrm>
            <a:off x="-1" y="0"/>
            <a:ext cx="9144001" cy="5805264"/>
          </a:xfrm>
          <a:prstGeom prst="rect">
            <a:avLst/>
          </a:prstGeom>
        </p:spPr>
      </p:pic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14/05/2023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5"/>
            <a:ext cx="4375472" cy="61299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5170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14/05/2023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277"/>
            <a:ext cx="9144000" cy="139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73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0D82F-4EDC-49F1-9B28-C237C8B75C57}" type="datetimeFigureOut">
              <a:rPr lang="pt-BR" smtClean="0"/>
              <a:t>14/05/2023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4839"/>
            <a:ext cx="9144000" cy="13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9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0D82F-4EDC-49F1-9B28-C237C8B75C57}" type="datetimeFigureOut">
              <a:rPr lang="pt-BR" smtClean="0"/>
              <a:t>14/05/2023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4A9C17-C46A-4EA9-988B-65082669AA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045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3.m4a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24.m4a"/><Relationship Id="rId4" Type="http://schemas.microsoft.com/office/2007/relationships/media" Target="../media/media24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5.m4a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26.m4a"/><Relationship Id="rId4" Type="http://schemas.microsoft.com/office/2007/relationships/media" Target="../media/media26.m4a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contexto-delimitado/o-modelo-incremental-b41fc06cac04" TargetMode="External"/><Relationship Id="rId13" Type="http://schemas.openxmlformats.org/officeDocument/2006/relationships/hyperlink" Target="https://www.devmedia.com.br/introducao-aos-processos-de-software-e-o-modelo-incremental-e-evolucionario/29839" TargetMode="External"/><Relationship Id="rId3" Type="http://schemas.openxmlformats.org/officeDocument/2006/relationships/audio" Target="../media/media27.m4a"/><Relationship Id="rId7" Type="http://schemas.openxmlformats.org/officeDocument/2006/relationships/hyperlink" Target="https://startupsorocaba.com/desenvolvimento-iterativo-e-incremental/" TargetMode="External"/><Relationship Id="rId12" Type="http://schemas.openxmlformats.org/officeDocument/2006/relationships/hyperlink" Target="https://pt.slideshare.net/danieladeoliveirafranciosi/modelo-incremental-engenharia-de-software" TargetMode="External"/><Relationship Id="rId2" Type="http://schemas.microsoft.com/office/2007/relationships/media" Target="../media/media27.m4a"/><Relationship Id="rId1" Type="http://schemas.openxmlformats.org/officeDocument/2006/relationships/tags" Target="../tags/tag11.xml"/><Relationship Id="rId6" Type="http://schemas.openxmlformats.org/officeDocument/2006/relationships/hyperlink" Target="https://blog.cronapp.io/desenvolvimento-iterativo-e-incremental/" TargetMode="External"/><Relationship Id="rId11" Type="http://schemas.openxmlformats.org/officeDocument/2006/relationships/hyperlink" Target="https://acervolima.com/vantagens-e-desvantagens-do-modelo-de-processo-incremental/" TargetMode="External"/><Relationship Id="rId5" Type="http://schemas.openxmlformats.org/officeDocument/2006/relationships/hyperlink" Target="https://sites.google.com/site/apsifpapgm/aulas/processos-de-desenvolvimento-de-software/3-2-modelos-de-processos-prescritivos/3-2-2-prototipacao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youtu.be/-SVZ9eBqIyY" TargetMode="External"/><Relationship Id="rId4" Type="http://schemas.openxmlformats.org/officeDocument/2006/relationships/slideLayout" Target="../slideLayouts/slideLayout3.xml"/><Relationship Id="rId9" Type="http://schemas.openxmlformats.org/officeDocument/2006/relationships/hyperlink" Target="https://youtu.be/sRUc_5W-bjc" TargetMode="External"/><Relationship Id="rId14" Type="http://schemas.openxmlformats.org/officeDocument/2006/relationships/hyperlink" Target="https://www.digite.com/pt-br/agile/desenvolvimento-iterativo-e-incremental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7" Type="http://schemas.openxmlformats.org/officeDocument/2006/relationships/image" Target="../media/image5.png"/><Relationship Id="rId2" Type="http://schemas.microsoft.com/office/2007/relationships/media" Target="../media/media28.m4a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29.m4a"/><Relationship Id="rId4" Type="http://schemas.microsoft.com/office/2007/relationships/media" Target="../media/media29.m4a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4a"/><Relationship Id="rId2" Type="http://schemas.openxmlformats.org/officeDocument/2006/relationships/audio" Target="NULL" TargetMode="Externa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media" Target="../media/media6.mp3"/><Relationship Id="rId13" Type="http://schemas.openxmlformats.org/officeDocument/2006/relationships/image" Target="../media/image5.png"/><Relationship Id="rId3" Type="http://schemas.openxmlformats.org/officeDocument/2006/relationships/audio" Target="../media/media3.mp3"/><Relationship Id="rId7" Type="http://schemas.openxmlformats.org/officeDocument/2006/relationships/audio" Target="../media/media5.mp3"/><Relationship Id="rId12" Type="http://schemas.openxmlformats.org/officeDocument/2006/relationships/slideLayout" Target="../slideLayouts/slideLayout3.xml"/><Relationship Id="rId2" Type="http://schemas.microsoft.com/office/2007/relationships/media" Target="../media/media3.mp3"/><Relationship Id="rId1" Type="http://schemas.openxmlformats.org/officeDocument/2006/relationships/tags" Target="../tags/tag3.xml"/><Relationship Id="rId6" Type="http://schemas.microsoft.com/office/2007/relationships/media" Target="../media/media5.mp3"/><Relationship Id="rId11" Type="http://schemas.openxmlformats.org/officeDocument/2006/relationships/audio" Target="../media/media7.mp3"/><Relationship Id="rId5" Type="http://schemas.openxmlformats.org/officeDocument/2006/relationships/audio" Target="../media/media4.mp3"/><Relationship Id="rId10" Type="http://schemas.microsoft.com/office/2007/relationships/media" Target="../media/media7.mp3"/><Relationship Id="rId4" Type="http://schemas.microsoft.com/office/2007/relationships/media" Target="../media/media4.mp3"/><Relationship Id="rId9" Type="http://schemas.openxmlformats.org/officeDocument/2006/relationships/audio" Target="../media/media6.mp3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audio" Target="../media/media8.mp3"/><Relationship Id="rId7" Type="http://schemas.openxmlformats.org/officeDocument/2006/relationships/audio" Target="../media/media10.mp3"/><Relationship Id="rId2" Type="http://schemas.microsoft.com/office/2007/relationships/media" Target="../media/media8.mp3"/><Relationship Id="rId1" Type="http://schemas.openxmlformats.org/officeDocument/2006/relationships/tags" Target="../tags/tag4.xml"/><Relationship Id="rId6" Type="http://schemas.microsoft.com/office/2007/relationships/media" Target="../media/media10.mp3"/><Relationship Id="rId5" Type="http://schemas.openxmlformats.org/officeDocument/2006/relationships/audio" Target="../media/media9.mp3"/><Relationship Id="rId4" Type="http://schemas.microsoft.com/office/2007/relationships/media" Target="../media/media9.mp3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p3"/><Relationship Id="rId2" Type="http://schemas.microsoft.com/office/2007/relationships/media" Target="../media/media11.mp3"/><Relationship Id="rId1" Type="http://schemas.openxmlformats.org/officeDocument/2006/relationships/tags" Target="../tags/tag5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iki.sj.ifsc.edu.br/wiki/index.php/Ciclo_de_Vida_Iterativo_e_Incremental" TargetMode="External"/><Relationship Id="rId3" Type="http://schemas.openxmlformats.org/officeDocument/2006/relationships/audio" Target="../media/media12.m4a"/><Relationship Id="rId7" Type="http://schemas.openxmlformats.org/officeDocument/2006/relationships/image" Target="../media/image7.gif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3.xml"/><Relationship Id="rId5" Type="http://schemas.openxmlformats.org/officeDocument/2006/relationships/audio" Target="../media/media13.m4a"/><Relationship Id="rId10" Type="http://schemas.openxmlformats.org/officeDocument/2006/relationships/image" Target="../media/image5.png"/><Relationship Id="rId4" Type="http://schemas.microsoft.com/office/2007/relationships/media" Target="../media/media13.m4a"/><Relationship Id="rId9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3" Type="http://schemas.openxmlformats.org/officeDocument/2006/relationships/audio" Target="../media/media14.mp3"/><Relationship Id="rId7" Type="http://schemas.openxmlformats.org/officeDocument/2006/relationships/audio" Target="../media/media16.mp3"/><Relationship Id="rId2" Type="http://schemas.microsoft.com/office/2007/relationships/media" Target="../media/media14.mp3"/><Relationship Id="rId1" Type="http://schemas.openxmlformats.org/officeDocument/2006/relationships/tags" Target="../tags/tag7.xml"/><Relationship Id="rId6" Type="http://schemas.microsoft.com/office/2007/relationships/media" Target="../media/media16.mp3"/><Relationship Id="rId5" Type="http://schemas.openxmlformats.org/officeDocument/2006/relationships/audio" Target="../media/media15.mp3"/><Relationship Id="rId4" Type="http://schemas.microsoft.com/office/2007/relationships/media" Target="../media/media15.mp3"/><Relationship Id="rId9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media" Target="../media/media20.m4a"/><Relationship Id="rId13" Type="http://schemas.openxmlformats.org/officeDocument/2006/relationships/audio" Target="../media/media22.m4a"/><Relationship Id="rId3" Type="http://schemas.openxmlformats.org/officeDocument/2006/relationships/audio" Target="../media/media17.m4a"/><Relationship Id="rId7" Type="http://schemas.openxmlformats.org/officeDocument/2006/relationships/audio" Target="../media/media19.m4a"/><Relationship Id="rId12" Type="http://schemas.microsoft.com/office/2007/relationships/media" Target="../media/media22.m4a"/><Relationship Id="rId2" Type="http://schemas.microsoft.com/office/2007/relationships/media" Target="../media/media17.m4a"/><Relationship Id="rId1" Type="http://schemas.openxmlformats.org/officeDocument/2006/relationships/tags" Target="../tags/tag8.xml"/><Relationship Id="rId6" Type="http://schemas.microsoft.com/office/2007/relationships/media" Target="../media/media19.m4a"/><Relationship Id="rId11" Type="http://schemas.openxmlformats.org/officeDocument/2006/relationships/audio" Target="../media/media21.m4a"/><Relationship Id="rId5" Type="http://schemas.openxmlformats.org/officeDocument/2006/relationships/audio" Target="../media/media18.m4a"/><Relationship Id="rId15" Type="http://schemas.openxmlformats.org/officeDocument/2006/relationships/image" Target="../media/image5.png"/><Relationship Id="rId10" Type="http://schemas.microsoft.com/office/2007/relationships/media" Target="../media/media21.m4a"/><Relationship Id="rId4" Type="http://schemas.microsoft.com/office/2007/relationships/media" Target="../media/media18.m4a"/><Relationship Id="rId9" Type="http://schemas.openxmlformats.org/officeDocument/2006/relationships/audio" Target="../media/media20.m4a"/><Relationship Id="rId1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633FD325-0D9E-F563-F27F-FA43422903ED}"/>
              </a:ext>
            </a:extLst>
          </p:cNvPr>
          <p:cNvSpPr txBox="1"/>
          <p:nvPr/>
        </p:nvSpPr>
        <p:spPr>
          <a:xfrm>
            <a:off x="557808" y="2229981"/>
            <a:ext cx="8028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9 Feira Tecnológica</a:t>
            </a:r>
          </a:p>
          <a:p>
            <a:pPr algn="ctr"/>
            <a:r>
              <a:rPr lang="pt-BR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Etec</a:t>
            </a:r>
            <a:r>
              <a:rPr lang="pt-B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Prof</a:t>
            </a:r>
            <a:r>
              <a:rPr lang="pt-B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Ilza Nascimento </a:t>
            </a:r>
            <a:r>
              <a:rPr lang="pt-BR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Pintus</a:t>
            </a:r>
            <a:r>
              <a:rPr lang="pt-BR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B7DC1C-482E-2C02-D21B-71FA725881F7}"/>
              </a:ext>
            </a:extLst>
          </p:cNvPr>
          <p:cNvSpPr txBox="1"/>
          <p:nvPr/>
        </p:nvSpPr>
        <p:spPr>
          <a:xfrm>
            <a:off x="8748464" y="6021288"/>
            <a:ext cx="395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E585E32-294A-F877-2ED2-0FB21AA6ED8D}"/>
              </a:ext>
            </a:extLst>
          </p:cNvPr>
          <p:cNvSpPr txBox="1"/>
          <p:nvPr/>
        </p:nvSpPr>
        <p:spPr>
          <a:xfrm>
            <a:off x="1043608" y="530120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Out/2022</a:t>
            </a:r>
          </a:p>
        </p:txBody>
      </p:sp>
    </p:spTree>
    <p:extLst>
      <p:ext uri="{BB962C8B-B14F-4D97-AF65-F5344CB8AC3E}">
        <p14:creationId xmlns:p14="http://schemas.microsoft.com/office/powerpoint/2010/main" val="19512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7"/>
    </mc:Choice>
    <mc:Fallback xmlns="">
      <p:transition spd="slow" advTm="56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692C80-7BCF-BC72-1A56-DC9AC54D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87C2FCA-F9D8-700C-5F7F-1677ADB8E68A}"/>
              </a:ext>
            </a:extLst>
          </p:cNvPr>
          <p:cNvSpPr txBox="1"/>
          <p:nvPr/>
        </p:nvSpPr>
        <p:spPr>
          <a:xfrm>
            <a:off x="1475656" y="2204864"/>
            <a:ext cx="61926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Ajudar o Desenvolvedor a fazer com que o trabalho seja mais produtivo utilizando um modelo de desenvolvimento de software que pode ajudar a ter uma facilidade maior no andar de seu projeto, agradando aos envolvidos e aos clientes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641F34F-EF7F-71D4-0F89-F1C5736AC3D7}"/>
              </a:ext>
            </a:extLst>
          </p:cNvPr>
          <p:cNvSpPr txBox="1"/>
          <p:nvPr/>
        </p:nvSpPr>
        <p:spPr>
          <a:xfrm>
            <a:off x="8686800" y="6021288"/>
            <a:ext cx="565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10</a:t>
            </a:r>
          </a:p>
        </p:txBody>
      </p:sp>
      <p:pic>
        <p:nvPicPr>
          <p:cNvPr id="7" name="Som gravado">
            <a:hlinkClick r:id="" action="ppaction://media"/>
            <a:extLst>
              <a:ext uri="{FF2B5EF4-FFF2-40B4-BE49-F238E27FC236}">
                <a16:creationId xmlns:a16="http://schemas.microsoft.com/office/drawing/2014/main" id="{6A8FDA71-0417-74E3-FC24-FECF823E85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2656.546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16616" y="541338"/>
            <a:ext cx="609600" cy="609600"/>
          </a:xfrm>
          <a:prstGeom prst="rect">
            <a:avLst/>
          </a:prstGeom>
        </p:spPr>
      </p:pic>
      <p:pic>
        <p:nvPicPr>
          <p:cNvPr id="12" name="Som gravado">
            <a:hlinkClick r:id="" action="ppaction://media"/>
            <a:extLst>
              <a:ext uri="{FF2B5EF4-FFF2-40B4-BE49-F238E27FC236}">
                <a16:creationId xmlns:a16="http://schemas.microsoft.com/office/drawing/2014/main" id="{56A8F488-2825-A28D-9CF1-7213A17FA32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276856" y="14176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834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46"/>
    </mc:Choice>
    <mc:Fallback xmlns="">
      <p:transition spd="slow" advTm="19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43" objId="7"/>
        <p14:stopEvt time="13756" objId="7"/>
        <p14:playEvt time="15423" objId="12"/>
        <p14:stopEvt time="19046" objId="12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9BCD-FE3D-2640-ED8B-D392CD4F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2BE2C5D-7415-3B14-1907-953D327C02ED}"/>
              </a:ext>
            </a:extLst>
          </p:cNvPr>
          <p:cNvSpPr txBox="1"/>
          <p:nvPr/>
        </p:nvSpPr>
        <p:spPr>
          <a:xfrm>
            <a:off x="457200" y="1124744"/>
            <a:ext cx="5122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C53975-0380-5A12-0EEB-830EE735C00D}"/>
              </a:ext>
            </a:extLst>
          </p:cNvPr>
          <p:cNvSpPr txBox="1"/>
          <p:nvPr/>
        </p:nvSpPr>
        <p:spPr>
          <a:xfrm>
            <a:off x="1655676" y="2243121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Utilizar um modelo de engenharia de software aumente e ajuda ainda mais a produtividade com que os programadores desenvolvem os projeto pedidos pelos cliente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6324B0-E733-6DAE-4E57-E031CDF9F3F0}"/>
              </a:ext>
            </a:extLst>
          </p:cNvPr>
          <p:cNvSpPr txBox="1"/>
          <p:nvPr/>
        </p:nvSpPr>
        <p:spPr>
          <a:xfrm>
            <a:off x="8686800" y="609329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11</a:t>
            </a:r>
          </a:p>
        </p:txBody>
      </p:sp>
      <p:pic>
        <p:nvPicPr>
          <p:cNvPr id="9" name="Som gravado">
            <a:hlinkClick r:id="" action="ppaction://media"/>
            <a:extLst>
              <a:ext uri="{FF2B5EF4-FFF2-40B4-BE49-F238E27FC236}">
                <a16:creationId xmlns:a16="http://schemas.microsoft.com/office/drawing/2014/main" id="{07F21320-A128-2A4E-40E6-4405EC80D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end="8250.11789999999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04648" y="-30162"/>
            <a:ext cx="609600" cy="609600"/>
          </a:xfrm>
          <a:prstGeom prst="rect">
            <a:avLst/>
          </a:prstGeom>
        </p:spPr>
      </p:pic>
      <p:pic>
        <p:nvPicPr>
          <p:cNvPr id="11" name="Som gravado">
            <a:hlinkClick r:id="" action="ppaction://media"/>
            <a:extLst>
              <a:ext uri="{FF2B5EF4-FFF2-40B4-BE49-F238E27FC236}">
                <a16:creationId xmlns:a16="http://schemas.microsoft.com/office/drawing/2014/main" id="{4657A3AB-AE35-FFA1-4C37-3E1870EBB85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95048" y="130941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07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1"/>
    </mc:Choice>
    <mc:Fallback xmlns="">
      <p:transition spd="slow" advTm="162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19" objId="9"/>
        <p14:stopEvt time="11751" objId="9"/>
        <p14:playEvt time="12820" objId="11"/>
        <p14:stopEvt time="15868" objId="11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92CE2-2680-CD80-83BF-9F38F721A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B4C2F5E-917B-1447-7613-A094E1BA50D0}"/>
              </a:ext>
            </a:extLst>
          </p:cNvPr>
          <p:cNvSpPr txBox="1"/>
          <p:nvPr/>
        </p:nvSpPr>
        <p:spPr>
          <a:xfrm>
            <a:off x="335716" y="995971"/>
            <a:ext cx="8897308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https://sites.google.com/site/apsifpapgm/aulas/processos-de-desenvolvimento-de-software/3-2-modelos-de-processos-prescritivos/3-2-2-prototipacao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https://blog.cronapp.io/desenvolvimento-iterativo-e-incremental/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https://startupsorocaba.com/desenvolvimento-iterativo-e-incremental/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https://medium.com/contexto-delimitado/o-modelo-incremental-b41fc06cac04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https://youtu.be/sRUc_5W-bjc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https://youtu.be/-SVZ9eBqIyY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https://medium.com/contexto-delimitado/o-modelo-incremental-b41fc06cac04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https://acervolima.com/vantagens-e-desvantagens-do-modelo-de-processo-incremental/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https://pt.slideshare.net/danieladeoliveirafranciosi/modelo-incremental-engenharia-de-software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https://sites.google.com/site/apsifpapgm/aulas/processos-de-desenvolvimento-de-software/3-2-modelos-de-processos-prescritivos/3-2-2-prototipacao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13"/>
              </a:rPr>
              <a:t>https://www.devmedia.com.br/introducao-aos-processos-de-software-e-o-modelo-incremental-e-evolucionario/29839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  <a:hlinkClick r:id="rId14"/>
              </a:rPr>
              <a:t>https://www.digite.com/pt-br/agile/desenvolvimento-iterativo-e-incremental/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8C4DAAC-3AD4-FB05-226F-DC81152EAAFB}"/>
              </a:ext>
            </a:extLst>
          </p:cNvPr>
          <p:cNvSpPr txBox="1"/>
          <p:nvPr/>
        </p:nvSpPr>
        <p:spPr>
          <a:xfrm>
            <a:off x="8716780" y="6117229"/>
            <a:ext cx="637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12</a:t>
            </a:r>
          </a:p>
        </p:txBody>
      </p:sp>
      <p:pic>
        <p:nvPicPr>
          <p:cNvPr id="6" name="Som gravado">
            <a:hlinkClick r:id="" action="ppaction://media"/>
            <a:extLst>
              <a:ext uri="{FF2B5EF4-FFF2-40B4-BE49-F238E27FC236}">
                <a16:creationId xmlns:a16="http://schemas.microsoft.com/office/drawing/2014/main" id="{7E2C7066-8672-A422-FCA7-4570E42129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684568" y="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597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9"/>
    </mc:Choice>
    <mc:Fallback xmlns="">
      <p:transition spd="slow" advTm="5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26" objId="6"/>
        <p14:stopEvt time="4970" objId="6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D68705-C539-8A53-0E5C-95BAE36E3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599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melhor maneira de prever o futuro é inventá-lo.”</a:t>
            </a:r>
            <a:br>
              <a:rPr lang="pt-BR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pt-B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D3BD48-5EE9-A050-9DE8-466BB1F7A3C2}"/>
              </a:ext>
            </a:extLst>
          </p:cNvPr>
          <p:cNvSpPr txBox="1"/>
          <p:nvPr/>
        </p:nvSpPr>
        <p:spPr>
          <a:xfrm>
            <a:off x="4139952" y="3502915"/>
            <a:ext cx="4838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latin typeface="Arial" panose="020B0604020202020204" pitchFamily="34" charset="0"/>
                <a:cs typeface="Arial" panose="020B0604020202020204" pitchFamily="34" charset="0"/>
              </a:rPr>
              <a:t>-Alan Kay, cientista da computação, em 1971.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D4CF62-F652-7FF3-CDE2-AF6D2EB28F19}"/>
              </a:ext>
            </a:extLst>
          </p:cNvPr>
          <p:cNvSpPr txBox="1"/>
          <p:nvPr/>
        </p:nvSpPr>
        <p:spPr>
          <a:xfrm>
            <a:off x="8686800" y="630932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13</a:t>
            </a:r>
          </a:p>
        </p:txBody>
      </p:sp>
      <p:pic>
        <p:nvPicPr>
          <p:cNvPr id="9" name="Som gravado">
            <a:hlinkClick r:id="" action="ppaction://media"/>
            <a:extLst>
              <a:ext uri="{FF2B5EF4-FFF2-40B4-BE49-F238E27FC236}">
                <a16:creationId xmlns:a16="http://schemas.microsoft.com/office/drawing/2014/main" id="{D1DDE63B-BC40-FE21-EA43-096592CD57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684568" y="188640"/>
            <a:ext cx="609600" cy="609600"/>
          </a:xfrm>
          <a:prstGeom prst="rect">
            <a:avLst/>
          </a:prstGeom>
        </p:spPr>
      </p:pic>
      <p:pic>
        <p:nvPicPr>
          <p:cNvPr id="10" name="Som gravado">
            <a:hlinkClick r:id="" action="ppaction://media"/>
            <a:extLst>
              <a:ext uri="{FF2B5EF4-FFF2-40B4-BE49-F238E27FC236}">
                <a16:creationId xmlns:a16="http://schemas.microsoft.com/office/drawing/2014/main" id="{12433983-2E5E-96ED-1B35-DB9F45B0F100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59191" y="112474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6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54"/>
    </mc:Choice>
    <mc:Fallback xmlns="">
      <p:transition spd="slow" advTm="15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3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2" objId="9"/>
        <p14:stopEvt time="9866" objId="9"/>
        <p14:playEvt time="10255" objId="10"/>
        <p14:stopEvt time="15007" objId="10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53A3C0-3BC0-8129-2531-FA3EBB953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b="1" u="sng" dirty="0">
                <a:latin typeface="Arial" panose="020B0604020202020204" pitchFamily="34" charset="0"/>
                <a:cs typeface="Arial" panose="020B0604020202020204" pitchFamily="34" charset="0"/>
              </a:rPr>
              <a:t>Modelo de Desenvolvimento Interativo e Incremental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FFB2589-9CC1-380D-A36A-4A4A843B40AB}"/>
              </a:ext>
            </a:extLst>
          </p:cNvPr>
          <p:cNvSpPr txBox="1"/>
          <p:nvPr/>
        </p:nvSpPr>
        <p:spPr>
          <a:xfrm>
            <a:off x="683568" y="2433310"/>
            <a:ext cx="6073730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Iris Vitória Almeida Bento</a:t>
            </a:r>
          </a:p>
          <a:p>
            <a:pPr>
              <a:lnSpc>
                <a:spcPct val="150000"/>
              </a:lnSpc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João Marcos Guimarães Nobre</a:t>
            </a:r>
          </a:p>
          <a:p>
            <a:pPr>
              <a:lnSpc>
                <a:spcPct val="150000"/>
              </a:lnSpc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Maria Clara Batista Aparecido</a:t>
            </a:r>
          </a:p>
          <a:p>
            <a:pPr>
              <a:lnSpc>
                <a:spcPct val="150000"/>
              </a:lnSpc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Professora Patrícia </a:t>
            </a:r>
            <a:r>
              <a:rPr lang="pt-BR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M.Simões</a:t>
            </a: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 Viana.</a:t>
            </a:r>
          </a:p>
          <a:p>
            <a:pPr>
              <a:lnSpc>
                <a:spcPct val="150000"/>
              </a:lnSpc>
            </a:pPr>
            <a:r>
              <a:rPr lang="pt-BR" sz="1400" b="1" dirty="0">
                <a:latin typeface="Arial" panose="020B0604020202020204" pitchFamily="34" charset="0"/>
                <a:cs typeface="Arial" panose="020B0604020202020204" pitchFamily="34" charset="0"/>
              </a:rPr>
              <a:t>Componente Curricular: Análise e Projeto de Sistemas</a:t>
            </a:r>
          </a:p>
          <a:p>
            <a:pPr>
              <a:lnSpc>
                <a:spcPct val="150000"/>
              </a:lnSpc>
            </a:pPr>
            <a:endParaRPr lang="pt-BR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B054426-8A2E-20AA-C46E-11CF9EC97B11}"/>
              </a:ext>
            </a:extLst>
          </p:cNvPr>
          <p:cNvSpPr txBox="1"/>
          <p:nvPr/>
        </p:nvSpPr>
        <p:spPr>
          <a:xfrm>
            <a:off x="8686800" y="594928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</a:t>
            </a:r>
          </a:p>
        </p:txBody>
      </p:sp>
      <p:pic>
        <p:nvPicPr>
          <p:cNvPr id="7" name="Audio 1">
            <a:hlinkClick r:id="" action="ppaction://media"/>
            <a:extLst>
              <a:ext uri="{FF2B5EF4-FFF2-40B4-BE49-F238E27FC236}">
                <a16:creationId xmlns:a16="http://schemas.microsoft.com/office/drawing/2014/main" id="{3FCA793E-397F-0FC5-3553-8B2E571BDC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59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6928" y="3180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240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95"/>
    </mc:Choice>
    <mc:Fallback xmlns="">
      <p:transition spd="slow" advTm="10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04" objId="7"/>
        <p14:stopEvt time="10092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95FA7-2DAE-5D62-33D7-CC59088D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2D1E630-0D7E-9636-3EAE-7794FE616785}"/>
              </a:ext>
            </a:extLst>
          </p:cNvPr>
          <p:cNvSpPr txBox="1"/>
          <p:nvPr/>
        </p:nvSpPr>
        <p:spPr>
          <a:xfrm>
            <a:off x="693912" y="1972164"/>
            <a:ext cx="7992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Introdução de Engenharia de Software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 Interativo incremental part1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 Interativo incremental part2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Vantagens e Desvantagens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1B3D16-020A-DCC3-9A10-EDFE5BD228DE}"/>
              </a:ext>
            </a:extLst>
          </p:cNvPr>
          <p:cNvSpPr txBox="1"/>
          <p:nvPr/>
        </p:nvSpPr>
        <p:spPr>
          <a:xfrm>
            <a:off x="8686800" y="609329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3</a:t>
            </a:r>
          </a:p>
        </p:txBody>
      </p:sp>
      <p:pic>
        <p:nvPicPr>
          <p:cNvPr id="6" name="Audio 2">
            <a:hlinkClick r:id="" action="ppaction://media"/>
            <a:extLst>
              <a:ext uri="{FF2B5EF4-FFF2-40B4-BE49-F238E27FC236}">
                <a16:creationId xmlns:a16="http://schemas.microsoft.com/office/drawing/2014/main" id="{9C237753-54AE-67A6-966F-04235168939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56576" y="2746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118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90"/>
    </mc:Choice>
    <mc:Fallback xmlns="">
      <p:transition spd="slow" advTm="15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6" objId="6"/>
        <p14:stopEvt time="15884" objId="6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E771C-384F-246A-A4C6-EF9C4CC86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Introdução de Engenharia de Software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210EB27-7D67-78C4-434D-262FEF3FD65E}"/>
              </a:ext>
            </a:extLst>
          </p:cNvPr>
          <p:cNvSpPr txBox="1"/>
          <p:nvPr/>
        </p:nvSpPr>
        <p:spPr>
          <a:xfrm>
            <a:off x="863588" y="1772816"/>
            <a:ext cx="7416824" cy="3048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engenharia de software é o processo de desenvolvimento de software, 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utilizando metodologias de outras 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engenharias,antes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durante e depois da criação.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Ela tem o objetivo de criar softwares com maior qualidade dentro dos custos e prazos estimados pelo cliente; além disso ela também evita desperdícios de tempo, materiais e 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etc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 para que essa produção de softwares seja feita existem diversos tipos de modelos de processos de software, é tipo um framework.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5E3B2E-2A64-3A5C-906C-3E9813729933}"/>
              </a:ext>
            </a:extLst>
          </p:cNvPr>
          <p:cNvSpPr txBox="1"/>
          <p:nvPr/>
        </p:nvSpPr>
        <p:spPr>
          <a:xfrm>
            <a:off x="8820472" y="5949280"/>
            <a:ext cx="32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4</a:t>
            </a:r>
          </a:p>
        </p:txBody>
      </p:sp>
      <p:pic>
        <p:nvPicPr>
          <p:cNvPr id="7" name="WhatsApp Audio 2022-10-23 at 21.29.57">
            <a:hlinkClick r:id="" action="ppaction://media"/>
            <a:extLst>
              <a:ext uri="{FF2B5EF4-FFF2-40B4-BE49-F238E27FC236}">
                <a16:creationId xmlns:a16="http://schemas.microsoft.com/office/drawing/2014/main" id="{EA93005D-C6FB-8EE2-6EAD-18D0E0D349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468544" y="0"/>
            <a:ext cx="609600" cy="609600"/>
          </a:xfrm>
          <a:prstGeom prst="rect">
            <a:avLst/>
          </a:prstGeom>
        </p:spPr>
      </p:pic>
      <p:pic>
        <p:nvPicPr>
          <p:cNvPr id="9" name="WhatsApp Audio 2022-10-23 at 21.29.57 (1)">
            <a:hlinkClick r:id="" action="ppaction://media"/>
            <a:extLst>
              <a:ext uri="{FF2B5EF4-FFF2-40B4-BE49-F238E27FC236}">
                <a16:creationId xmlns:a16="http://schemas.microsoft.com/office/drawing/2014/main" id="{3EA260BA-1083-5F5D-3FE3-92FAB67D09C2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340229" y="331033"/>
            <a:ext cx="609600" cy="609600"/>
          </a:xfrm>
          <a:prstGeom prst="rect">
            <a:avLst/>
          </a:prstGeom>
        </p:spPr>
      </p:pic>
      <p:pic>
        <p:nvPicPr>
          <p:cNvPr id="13" name="WhatsApp Audio 2022-10-23 at 21.29.58">
            <a:hlinkClick r:id="" action="ppaction://media"/>
            <a:extLst>
              <a:ext uri="{FF2B5EF4-FFF2-40B4-BE49-F238E27FC236}">
                <a16:creationId xmlns:a16="http://schemas.microsoft.com/office/drawing/2014/main" id="{B5E8AAD6-89E4-959E-EF19-E4A133A0AA15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093134" y="981856"/>
            <a:ext cx="609600" cy="609600"/>
          </a:xfrm>
          <a:prstGeom prst="rect">
            <a:avLst/>
          </a:prstGeom>
        </p:spPr>
      </p:pic>
      <p:pic>
        <p:nvPicPr>
          <p:cNvPr id="14" name="WhatsApp Audio 2022-10-23 at 21.29.58 (1)">
            <a:hlinkClick r:id="" action="ppaction://media"/>
            <a:extLst>
              <a:ext uri="{FF2B5EF4-FFF2-40B4-BE49-F238E27FC236}">
                <a16:creationId xmlns:a16="http://schemas.microsoft.com/office/drawing/2014/main" id="{7B66211D-EA2C-86A5-3E17-A26C38376942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828584" y="236538"/>
            <a:ext cx="609600" cy="609600"/>
          </a:xfrm>
          <a:prstGeom prst="rect">
            <a:avLst/>
          </a:prstGeom>
        </p:spPr>
      </p:pic>
      <p:pic>
        <p:nvPicPr>
          <p:cNvPr id="15" name="WhatsApp Audio 2022-10-23 at 21.29.59">
            <a:hlinkClick r:id="" action="ppaction://media"/>
            <a:extLst>
              <a:ext uri="{FF2B5EF4-FFF2-40B4-BE49-F238E27FC236}">
                <a16:creationId xmlns:a16="http://schemas.microsoft.com/office/drawing/2014/main" id="{5FEE19F0-078E-7E78-98FF-B968FDADEA6D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0133384" y="136987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28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91"/>
    </mc:Choice>
    <mc:Fallback xmlns="">
      <p:transition spd="slow" advTm="55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6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81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214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489" objId="7"/>
        <p14:stopEvt time="10218" objId="7"/>
        <p14:playEvt time="11706" objId="9"/>
        <p14:stopEvt time="20443" objId="9"/>
        <p14:playEvt time="21533" objId="13"/>
        <p14:stopEvt time="30370" objId="13"/>
        <p14:playEvt time="30893" objId="14"/>
        <p14:stopEvt time="41900" objId="14"/>
        <p14:playEvt time="42640" objId="15"/>
        <p14:stopEvt time="54966" objId="1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B5ADCB-E226-725C-ED2E-1E86D5AFA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 Incremental Iterativo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07F6F67-6EC7-C912-D5B5-77AE931BEDBD}"/>
              </a:ext>
            </a:extLst>
          </p:cNvPr>
          <p:cNvSpPr txBox="1"/>
          <p:nvPr/>
        </p:nvSpPr>
        <p:spPr>
          <a:xfrm>
            <a:off x="638921" y="1844824"/>
            <a:ext cx="8507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</a:rPr>
              <a:t>Este processo divide o desenvolvimento de um produto de software em ciclo</a:t>
            </a:r>
          </a:p>
          <a:p>
            <a:r>
              <a:rPr lang="pt-BR" dirty="0">
                <a:latin typeface="Arial" panose="020B0604020202020204" pitchFamily="34" charset="0"/>
              </a:rPr>
              <a:t>C</a:t>
            </a:r>
            <a:r>
              <a:rPr lang="pt-BR" dirty="0">
                <a:effectLst/>
                <a:latin typeface="Arial" panose="020B0604020202020204" pitchFamily="34" charset="0"/>
              </a:rPr>
              <a:t>ada ciclo identificamos as fases de: 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t-BR" dirty="0">
                <a:latin typeface="Arial" panose="020B0604020202020204" pitchFamily="34" charset="0"/>
              </a:rPr>
              <a:t>A</a:t>
            </a:r>
            <a:r>
              <a:rPr lang="pt-BR" dirty="0">
                <a:effectLst/>
                <a:latin typeface="Arial" panose="020B0604020202020204" pitchFamily="34" charset="0"/>
              </a:rPr>
              <a:t>nálise,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t-BR" dirty="0">
                <a:latin typeface="Arial" panose="020B0604020202020204" pitchFamily="34" charset="0"/>
              </a:rPr>
              <a:t>P</a:t>
            </a:r>
            <a:r>
              <a:rPr lang="pt-BR" dirty="0">
                <a:effectLst/>
                <a:latin typeface="Arial" panose="020B0604020202020204" pitchFamily="34" charset="0"/>
              </a:rPr>
              <a:t>rojeto, </a:t>
            </a:r>
          </a:p>
          <a:p>
            <a:pPr marL="1200150" lvl="2" indent="-285750">
              <a:buFont typeface="Wingdings" panose="05000000000000000000" pitchFamily="2" charset="2"/>
              <a:buChar char="q"/>
            </a:pPr>
            <a:r>
              <a:rPr lang="pt-BR" dirty="0">
                <a:latin typeface="Arial" panose="020B0604020202020204" pitchFamily="34" charset="0"/>
              </a:rPr>
              <a:t>I</a:t>
            </a:r>
            <a:r>
              <a:rPr lang="pt-BR" dirty="0">
                <a:effectLst/>
                <a:latin typeface="Arial" panose="020B0604020202020204" pitchFamily="34" charset="0"/>
              </a:rPr>
              <a:t>mplementação e testes.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</a:rPr>
              <a:t>Feito de forma linear, </a:t>
            </a:r>
            <a:r>
              <a:rPr lang="pt-BR" dirty="0">
                <a:effectLst/>
                <a:latin typeface="Arial" panose="020B0604020202020204" pitchFamily="34" charset="0"/>
              </a:rPr>
              <a:t>em partes separadas (conhecido como incrementos) para que depois as partes se incrementam até que o software esteja concluído.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effectLst/>
                <a:latin typeface="Arial" panose="020B0604020202020204" pitchFamily="34" charset="0"/>
              </a:rPr>
              <a:t>E é muito parecido com inventar:</a:t>
            </a:r>
            <a:br>
              <a:rPr lang="pt-BR" dirty="0"/>
            </a:br>
            <a:r>
              <a:rPr lang="pt-BR" dirty="0">
                <a:effectLst/>
                <a:latin typeface="Arial" panose="020B0604020202020204" pitchFamily="34" charset="0"/>
              </a:rPr>
              <a:t>descobrir o que e como você precisa à medida que você avança.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DD2863-309E-DF9E-68A1-ACD62F5B4C80}"/>
              </a:ext>
            </a:extLst>
          </p:cNvPr>
          <p:cNvSpPr txBox="1"/>
          <p:nvPr/>
        </p:nvSpPr>
        <p:spPr>
          <a:xfrm>
            <a:off x="8686800" y="6021288"/>
            <a:ext cx="34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5" name="WhatsApp Audio 2022-10-23 at 20.14.31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B591F3E4-4CE7-DC1A-B4B0-D9C8CAC1E3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48664" y="2685"/>
            <a:ext cx="609600" cy="609600"/>
          </a:xfrm>
          <a:prstGeom prst="rect">
            <a:avLst/>
          </a:prstGeom>
        </p:spPr>
      </p:pic>
      <p:pic>
        <p:nvPicPr>
          <p:cNvPr id="6" name="WhatsApp Audio 2022-10-23 at 20.14.23 (online-audio-converter.com)">
            <a:hlinkClick r:id="" action="ppaction://media"/>
            <a:extLst>
              <a:ext uri="{FF2B5EF4-FFF2-40B4-BE49-F238E27FC236}">
                <a16:creationId xmlns:a16="http://schemas.microsoft.com/office/drawing/2014/main" id="{C0D6DA43-6159-EB48-0AAD-0F8CEF9C48A3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396536" y="541338"/>
            <a:ext cx="609600" cy="609600"/>
          </a:xfrm>
          <a:prstGeom prst="rect">
            <a:avLst/>
          </a:prstGeom>
        </p:spPr>
      </p:pic>
      <p:pic>
        <p:nvPicPr>
          <p:cNvPr id="8" name="WhatsApp Audio 2022-10-23 at 20.14.39">
            <a:hlinkClick r:id="" action="ppaction://media"/>
            <a:extLst>
              <a:ext uri="{FF2B5EF4-FFF2-40B4-BE49-F238E27FC236}">
                <a16:creationId xmlns:a16="http://schemas.microsoft.com/office/drawing/2014/main" id="{9E2A96A6-908B-54EC-987B-AD8EB2A3B9A8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4768" y="138979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88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13"/>
    </mc:Choice>
    <mc:Fallback xmlns="">
      <p:transition spd="slow" advTm="62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23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9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27" objId="6"/>
        <p14:stopEvt time="11460" objId="6"/>
        <p14:playEvt time="12466" objId="5"/>
        <p14:stopEvt time="44903" objId="5"/>
        <p14:playEvt time="45433" objId="8"/>
        <p14:stopEvt time="62566" objId="8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61FE2-37B4-AB1C-39FC-6AC2D8F1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Modelo Incremental Interativo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D440246-A714-466D-73F8-1F18F64F4C37}"/>
              </a:ext>
            </a:extLst>
          </p:cNvPr>
          <p:cNvSpPr txBox="1"/>
          <p:nvPr/>
        </p:nvSpPr>
        <p:spPr>
          <a:xfrm>
            <a:off x="899592" y="1674674"/>
            <a:ext cx="7632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Modelo interativo e incremental veio logo após o modelo cascata como melhoria dele.</a:t>
            </a:r>
          </a:p>
          <a:p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modelo combina elementos do Modelo em Cascata aplicados de maneira iterativa, ou seja, de forma que o progresso aconteça através de sucessivos refinamentos, melhorados a cada iteração.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CB7929-3ABB-3C06-24F6-55768A804629}"/>
              </a:ext>
            </a:extLst>
          </p:cNvPr>
          <p:cNvSpPr txBox="1"/>
          <p:nvPr/>
        </p:nvSpPr>
        <p:spPr>
          <a:xfrm>
            <a:off x="8686800" y="6021288"/>
            <a:ext cx="349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6</a:t>
            </a:r>
          </a:p>
        </p:txBody>
      </p:sp>
      <p:pic>
        <p:nvPicPr>
          <p:cNvPr id="13" name="WhatsApp Audio 2022-10-23 at 21.29.59 (1)">
            <a:hlinkClick r:id="" action="ppaction://media"/>
            <a:extLst>
              <a:ext uri="{FF2B5EF4-FFF2-40B4-BE49-F238E27FC236}">
                <a16:creationId xmlns:a16="http://schemas.microsoft.com/office/drawing/2014/main" id="{905B8A3C-ADA7-EDF1-546B-8E8BDFF17F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4608" y="783139"/>
            <a:ext cx="609600" cy="60960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C61FC74-FAE3-8B13-1A5B-0A356422D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66" y="3352056"/>
            <a:ext cx="5981700" cy="222885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6CF93E9-53CF-7E1D-F736-667355B14184}"/>
              </a:ext>
            </a:extLst>
          </p:cNvPr>
          <p:cNvSpPr txBox="1"/>
          <p:nvPr/>
        </p:nvSpPr>
        <p:spPr>
          <a:xfrm>
            <a:off x="2174715" y="5503961"/>
            <a:ext cx="8479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SOMMERVILLE, I. Engenharia de software. 9. ed. São Paulo: Pearson, 2011.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543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39"/>
    </mc:Choice>
    <mc:Fallback xmlns="">
      <p:transition spd="slow" advTm="33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301" objId="13"/>
        <p14:stopEvt time="31351" objId="1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BA76E-E014-532D-4951-85348490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Características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2ED9EC-C37A-58A0-AED0-4265A3C983E0}"/>
              </a:ext>
            </a:extLst>
          </p:cNvPr>
          <p:cNvSpPr txBox="1"/>
          <p:nvPr/>
        </p:nvSpPr>
        <p:spPr>
          <a:xfrm>
            <a:off x="854898" y="1396220"/>
            <a:ext cx="7704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O modelo incremental interativo é caracterizado por conta de seus elementos de fluxos de processos lineares e paralelos, aplicando as sequências lineares, de acordo com o avanço do planejado pelo cronograma do projeto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61FAC7-DAAA-4EDD-DAC4-08217CF6B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419350" y="2856316"/>
            <a:ext cx="4305300" cy="23526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5CDACE8-2FBB-0461-0E5E-19D2CBAA64D8}"/>
              </a:ext>
            </a:extLst>
          </p:cNvPr>
          <p:cNvSpPr txBox="1"/>
          <p:nvPr/>
        </p:nvSpPr>
        <p:spPr>
          <a:xfrm>
            <a:off x="2419350" y="5208991"/>
            <a:ext cx="4305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8" tooltip="https://wiki.sj.ifsc.edu.br/wiki/index.php/Ciclo_de_Vida_Iterativo_e_Incrementa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nc-sa/3.0/"/>
              </a:rPr>
              <a:t>CC BY-SA-NC</a:t>
            </a:r>
            <a:endParaRPr lang="pt-BR" sz="9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5C63541-28E0-4050-40D6-C096E54D37D0}"/>
              </a:ext>
            </a:extLst>
          </p:cNvPr>
          <p:cNvSpPr txBox="1"/>
          <p:nvPr/>
        </p:nvSpPr>
        <p:spPr>
          <a:xfrm>
            <a:off x="8686800" y="602128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7</a:t>
            </a:r>
          </a:p>
        </p:txBody>
      </p:sp>
      <p:pic>
        <p:nvPicPr>
          <p:cNvPr id="8" name="Audio 3">
            <a:hlinkClick r:id="" action="ppaction://media"/>
            <a:extLst>
              <a:ext uri="{FF2B5EF4-FFF2-40B4-BE49-F238E27FC236}">
                <a16:creationId xmlns:a16="http://schemas.microsoft.com/office/drawing/2014/main" id="{AD001DB2-0DAE-3378-ED48-6612B2540C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72600" y="0"/>
            <a:ext cx="609600" cy="609600"/>
          </a:xfrm>
          <a:prstGeom prst="rect">
            <a:avLst/>
          </a:prstGeom>
        </p:spPr>
      </p:pic>
      <p:pic>
        <p:nvPicPr>
          <p:cNvPr id="9" name="Audio 3">
            <a:hlinkClick r:id="" action="ppaction://media"/>
            <a:extLst>
              <a:ext uri="{FF2B5EF4-FFF2-40B4-BE49-F238E27FC236}">
                <a16:creationId xmlns:a16="http://schemas.microsoft.com/office/drawing/2014/main" id="{355BE0BD-B97D-38FE-EBA9-E20AEBB3E5C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96736" y="6096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188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83"/>
    </mc:Choice>
    <mc:Fallback xmlns="">
      <p:transition spd="slow" advTm="25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6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5" objId="8"/>
        <p14:stopEvt time="8344" objId="8"/>
        <p14:playEvt time="9802" objId="9"/>
        <p14:pauseEvt time="18041" objId="9"/>
        <p14:seekEvt time="18041" objId="9" seek="8167"/>
        <p14:resumeEvt time="18051" objId="9"/>
        <p14:stopEvt time="25083" objId="9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A7E385-F9F5-8D2D-021F-D364A201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Vantagens e Desvantagens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A54FDE0-969A-436B-65D0-BAA26407C9CA}"/>
              </a:ext>
            </a:extLst>
          </p:cNvPr>
          <p:cNvSpPr txBox="1"/>
          <p:nvPr/>
        </p:nvSpPr>
        <p:spPr>
          <a:xfrm>
            <a:off x="431725" y="1628800"/>
            <a:ext cx="90010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effectLst/>
                <a:latin typeface="Arial" panose="020B0604020202020204" pitchFamily="34" charset="0"/>
              </a:rPr>
              <a:t>VANTAGENS:</a:t>
            </a:r>
            <a:r>
              <a:rPr lang="pt-BR" sz="1600" dirty="0">
                <a:latin typeface="Arial" panose="020B0604020202020204" pitchFamily="34" charset="0"/>
              </a:rPr>
              <a:t>								</a:t>
            </a:r>
            <a:br>
              <a:rPr lang="pt-BR" sz="1600" dirty="0">
                <a:effectLst/>
              </a:rPr>
            </a:br>
            <a:r>
              <a:rPr lang="pt-BR" sz="1600" dirty="0">
                <a:effectLst/>
              </a:rPr>
              <a:t>	</a:t>
            </a:r>
            <a:r>
              <a:rPr lang="pt-BR" sz="1600" dirty="0">
                <a:effectLst/>
                <a:latin typeface="Arial" panose="020B0604020202020204" pitchFamily="34" charset="0"/>
              </a:rPr>
              <a:t>• Desenvolvimento paralelo. Múltiplos módulos podem ser trabalhados por</a:t>
            </a:r>
            <a:br>
              <a:rPr lang="pt-BR" sz="1600" dirty="0">
                <a:effectLst/>
              </a:rPr>
            </a:br>
            <a:r>
              <a:rPr lang="pt-BR" sz="1600" dirty="0">
                <a:effectLst/>
              </a:rPr>
              <a:t>	</a:t>
            </a:r>
            <a:r>
              <a:rPr lang="pt-BR" sz="1600" dirty="0">
                <a:effectLst/>
                <a:latin typeface="Arial" panose="020B0604020202020204" pitchFamily="34" charset="0"/>
              </a:rPr>
              <a:t>diferentes equipes.</a:t>
            </a:r>
            <a:br>
              <a:rPr lang="pt-BR" sz="1600" dirty="0">
                <a:effectLst/>
              </a:rPr>
            </a:br>
            <a:r>
              <a:rPr lang="pt-BR" sz="1600" dirty="0">
                <a:effectLst/>
              </a:rPr>
              <a:t>	</a:t>
            </a:r>
            <a:r>
              <a:rPr lang="pt-BR" sz="1600" dirty="0">
                <a:effectLst/>
                <a:latin typeface="Arial" panose="020B0604020202020204" pitchFamily="34" charset="0"/>
              </a:rPr>
              <a:t>• Melhor gerenciamento </a:t>
            </a:r>
            <a:r>
              <a:rPr lang="pt-BR" sz="1600">
                <a:effectLst/>
                <a:latin typeface="Arial" panose="020B0604020202020204" pitchFamily="34" charset="0"/>
              </a:rPr>
              <a:t>de riscos.</a:t>
            </a:r>
            <a:endParaRPr lang="pt-BR" sz="1600" dirty="0">
              <a:effectLst/>
              <a:latin typeface="Arial" panose="020B0604020202020204" pitchFamily="34" charset="0"/>
            </a:endParaRPr>
          </a:p>
          <a:p>
            <a:r>
              <a:rPr lang="pt-BR" sz="1600" dirty="0">
                <a:effectLst/>
                <a:latin typeface="Arial" panose="020B0604020202020204" pitchFamily="34" charset="0"/>
              </a:rPr>
              <a:t>DESVANTAGENS</a:t>
            </a:r>
            <a:br>
              <a:rPr lang="pt-BR" sz="1600" dirty="0">
                <a:effectLst/>
              </a:rPr>
            </a:br>
            <a:r>
              <a:rPr lang="pt-BR" sz="1600" dirty="0">
                <a:effectLst/>
              </a:rPr>
              <a:t>	</a:t>
            </a:r>
            <a:r>
              <a:rPr lang="pt-BR" sz="1600" dirty="0">
                <a:effectLst/>
                <a:latin typeface="Arial" panose="020B0604020202020204" pitchFamily="34" charset="0"/>
              </a:rPr>
              <a:t>• O produto não estará completo até que cada peça esteja no lugar.</a:t>
            </a:r>
            <a:br>
              <a:rPr lang="pt-BR" sz="1600" dirty="0">
                <a:effectLst/>
              </a:rPr>
            </a:br>
            <a:r>
              <a:rPr lang="pt-BR" sz="1600" dirty="0">
                <a:effectLst/>
              </a:rPr>
              <a:t>	</a:t>
            </a:r>
            <a:r>
              <a:rPr lang="pt-BR" sz="1600" dirty="0">
                <a:effectLst/>
                <a:latin typeface="Arial" panose="020B0604020202020204" pitchFamily="34" charset="0"/>
              </a:rPr>
              <a:t>• Podem surgir problemas relativos à arquitetura do sistema, pois nem todos os</a:t>
            </a:r>
            <a:br>
              <a:rPr lang="pt-BR" sz="1600" dirty="0">
                <a:effectLst/>
              </a:rPr>
            </a:br>
            <a:r>
              <a:rPr lang="pt-BR" sz="1600" dirty="0">
                <a:effectLst/>
              </a:rPr>
              <a:t>	</a:t>
            </a:r>
            <a:r>
              <a:rPr lang="pt-BR" sz="1600" dirty="0">
                <a:effectLst/>
                <a:latin typeface="Arial" panose="020B0604020202020204" pitchFamily="34" charset="0"/>
              </a:rPr>
              <a:t>requisitos estão reunidos na frente de todo o ciclo de vida do software.</a:t>
            </a:r>
            <a:endParaRPr lang="pt-BR" sz="1600" dirty="0">
              <a:effectLst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B2CA6DC-DDF2-F746-4EFE-D442BD346705}"/>
              </a:ext>
            </a:extLst>
          </p:cNvPr>
          <p:cNvSpPr txBox="1"/>
          <p:nvPr/>
        </p:nvSpPr>
        <p:spPr>
          <a:xfrm>
            <a:off x="8686800" y="6165304"/>
            <a:ext cx="38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8</a:t>
            </a:r>
          </a:p>
        </p:txBody>
      </p:sp>
      <p:pic>
        <p:nvPicPr>
          <p:cNvPr id="5" name="WhatsApp Audio 2022-10-23 at 20.14.47">
            <a:hlinkClick r:id="" action="ppaction://media"/>
            <a:extLst>
              <a:ext uri="{FF2B5EF4-FFF2-40B4-BE49-F238E27FC236}">
                <a16:creationId xmlns:a16="http://schemas.microsoft.com/office/drawing/2014/main" id="{7C7B5C0B-8D96-B1EC-86BE-3D3A239BB1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07676" y="0"/>
            <a:ext cx="609600" cy="609600"/>
          </a:xfrm>
          <a:prstGeom prst="rect">
            <a:avLst/>
          </a:prstGeom>
        </p:spPr>
      </p:pic>
      <p:pic>
        <p:nvPicPr>
          <p:cNvPr id="6" name="WhatsApp Audio 2022-10-23 at 20.14.54">
            <a:hlinkClick r:id="" action="ppaction://media"/>
            <a:extLst>
              <a:ext uri="{FF2B5EF4-FFF2-40B4-BE49-F238E27FC236}">
                <a16:creationId xmlns:a16="http://schemas.microsoft.com/office/drawing/2014/main" id="{468C1411-B5AF-60A3-3AD3-3C0AFBDFB2F1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12476" y="789300"/>
            <a:ext cx="609600" cy="609600"/>
          </a:xfrm>
          <a:prstGeom prst="rect">
            <a:avLst/>
          </a:prstGeom>
        </p:spPr>
      </p:pic>
      <p:pic>
        <p:nvPicPr>
          <p:cNvPr id="7" name="WhatsApp Audio 2022-10-23 at 20.15.02">
            <a:hlinkClick r:id="" action="ppaction://media"/>
            <a:extLst>
              <a:ext uri="{FF2B5EF4-FFF2-40B4-BE49-F238E27FC236}">
                <a16:creationId xmlns:a16="http://schemas.microsoft.com/office/drawing/2014/main" id="{6BF9DF3B-E8D7-E25B-32FC-4C1818B88B3B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08704" y="148884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43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42"/>
    </mc:Choice>
    <mc:Fallback xmlns="">
      <p:transition spd="slow" advTm="58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3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8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76" objId="5"/>
        <p14:stopEvt time="17302" objId="5"/>
        <p14:playEvt time="18309" objId="6"/>
        <p14:stopEvt time="35806" objId="6"/>
        <p14:playEvt time="36236" objId="7"/>
        <p14:stopEvt time="57691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E57E9D-1B60-8FCA-3B9C-758DD450C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Como adotar o modelo explicado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96E00-30F2-B824-DD0C-1626D7C3F27A}"/>
              </a:ext>
            </a:extLst>
          </p:cNvPr>
          <p:cNvSpPr txBox="1"/>
          <p:nvPr/>
        </p:nvSpPr>
        <p:spPr>
          <a:xfrm>
            <a:off x="457200" y="2204864"/>
            <a:ext cx="914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/>
              <a:t>Aponte as principais funcionalidades do sistema de projeto/trabalho</a:t>
            </a:r>
          </a:p>
          <a:p>
            <a:r>
              <a:rPr lang="pt-BR" b="1" dirty="0"/>
              <a:t> sem detalhá-las</a:t>
            </a:r>
          </a:p>
          <a:p>
            <a:endParaRPr lang="pt-BR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/>
              <a:t>Definir corretamente as suas prioridades e complexidades no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/>
              <a:t>Distribuir as funcionalidades em grupos de entrega para os envolvidos no projeto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/>
              <a:t>Elaborar um planejamento de entregas do projeto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92FDE8A-9493-440D-D42E-89C598B21B82}"/>
              </a:ext>
            </a:extLst>
          </p:cNvPr>
          <p:cNvSpPr txBox="1"/>
          <p:nvPr/>
        </p:nvSpPr>
        <p:spPr>
          <a:xfrm>
            <a:off x="8686800" y="6093296"/>
            <a:ext cx="277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9</a:t>
            </a:r>
          </a:p>
        </p:txBody>
      </p:sp>
      <p:pic>
        <p:nvPicPr>
          <p:cNvPr id="5" name="Som gravado">
            <a:hlinkClick r:id="" action="ppaction://media"/>
            <a:extLst>
              <a:ext uri="{FF2B5EF4-FFF2-40B4-BE49-F238E27FC236}">
                <a16:creationId xmlns:a16="http://schemas.microsoft.com/office/drawing/2014/main" id="{C01B875F-C570-CFB1-1EDB-FB9F47955F5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9468544" y="236538"/>
            <a:ext cx="609600" cy="609600"/>
          </a:xfrm>
          <a:prstGeom prst="rect">
            <a:avLst/>
          </a:prstGeom>
        </p:spPr>
      </p:pic>
      <p:pic>
        <p:nvPicPr>
          <p:cNvPr id="6" name="Som gravado">
            <a:hlinkClick r:id="" action="ppaction://media"/>
            <a:extLst>
              <a:ext uri="{FF2B5EF4-FFF2-40B4-BE49-F238E27FC236}">
                <a16:creationId xmlns:a16="http://schemas.microsoft.com/office/drawing/2014/main" id="{33F33126-21CA-467C-875F-57E17AA6CFAC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859888" y="808038"/>
            <a:ext cx="609600" cy="609600"/>
          </a:xfrm>
          <a:prstGeom prst="rect">
            <a:avLst/>
          </a:prstGeom>
        </p:spPr>
      </p:pic>
      <p:pic>
        <p:nvPicPr>
          <p:cNvPr id="7" name="Som gravado">
            <a:hlinkClick r:id="" action="ppaction://media"/>
            <a:extLst>
              <a:ext uri="{FF2B5EF4-FFF2-40B4-BE49-F238E27FC236}">
                <a16:creationId xmlns:a16="http://schemas.microsoft.com/office/drawing/2014/main" id="{96547A12-8397-7B82-EAE2-D8FC7A99FAD2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078144" y="1417638"/>
            <a:ext cx="609600" cy="609600"/>
          </a:xfrm>
          <a:prstGeom prst="rect">
            <a:avLst/>
          </a:prstGeom>
        </p:spPr>
      </p:pic>
      <p:pic>
        <p:nvPicPr>
          <p:cNvPr id="8" name="Som gravado">
            <a:hlinkClick r:id="" action="ppaction://media"/>
            <a:extLst>
              <a:ext uri="{FF2B5EF4-FFF2-40B4-BE49-F238E27FC236}">
                <a16:creationId xmlns:a16="http://schemas.microsoft.com/office/drawing/2014/main" id="{BDE71356-B937-DBB3-1A64-AEB244208451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859888" y="2008500"/>
            <a:ext cx="609600" cy="609600"/>
          </a:xfrm>
          <a:prstGeom prst="rect">
            <a:avLst/>
          </a:prstGeom>
        </p:spPr>
      </p:pic>
      <p:pic>
        <p:nvPicPr>
          <p:cNvPr id="9" name="Som gravado">
            <a:hlinkClick r:id="" action="ppaction://media"/>
            <a:extLst>
              <a:ext uri="{FF2B5EF4-FFF2-40B4-BE49-F238E27FC236}">
                <a16:creationId xmlns:a16="http://schemas.microsoft.com/office/drawing/2014/main" id="{D0639C55-AA78-9FE1-A016-9DDC71E38895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36832" y="2313300"/>
            <a:ext cx="609600" cy="609600"/>
          </a:xfrm>
          <a:prstGeom prst="rect">
            <a:avLst/>
          </a:prstGeom>
        </p:spPr>
      </p:pic>
      <p:pic>
        <p:nvPicPr>
          <p:cNvPr id="10" name="Som gravado">
            <a:hlinkClick r:id="" action="ppaction://media"/>
            <a:extLst>
              <a:ext uri="{FF2B5EF4-FFF2-40B4-BE49-F238E27FC236}">
                <a16:creationId xmlns:a16="http://schemas.microsoft.com/office/drawing/2014/main" id="{AB5F5FB2-3CC2-F809-38DB-D0F14BB39B73}"/>
              </a:ext>
            </a:extLst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128822" y="29229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292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00"/>
    </mc:Choice>
    <mc:Fallback xmlns="">
      <p:transition spd="slow" advTm="408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5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83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9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69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50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12" objId="5"/>
        <p14:stopEvt time="6826" objId="5"/>
        <p14:playEvt time="6955" objId="6"/>
        <p14:stopEvt time="12984" objId="6"/>
        <p14:playEvt time="13936" objId="7"/>
        <p14:stopEvt time="20824" objId="7"/>
        <p14:playEvt time="21747" objId="8"/>
        <p14:stopEvt time="27780" objId="8"/>
        <p14:playEvt time="28309" objId="9"/>
        <p14:playEvt time="35166" objId="10"/>
        <p14:stopEvt time="35349" objId="9"/>
        <p14:stopEvt time="40464" objId="10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8.2|9.8|9.3|11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9.3|3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9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7.8|1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6.5|6.9|7.4|6.9|6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4.2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B92E2E2C4A1CF48BA9B33A87F217972" ma:contentTypeVersion="1" ma:contentTypeDescription="Create a new document." ma:contentTypeScope="" ma:versionID="397765c6cb8bfb3d5af505f1c801967e">
  <xsd:schema xmlns:xsd="http://www.w3.org/2001/XMLSchema" xmlns:xs="http://www.w3.org/2001/XMLSchema" xmlns:p="http://schemas.microsoft.com/office/2006/metadata/properties" xmlns:ns2="5fade98f-dbeb-4940-8ef6-ff4ddf83390c" targetNamespace="http://schemas.microsoft.com/office/2006/metadata/properties" ma:root="true" ma:fieldsID="e3fe07978e6a0d9b7a1ef17c8d38d797" ns2:_="">
    <xsd:import namespace="5fade98f-dbeb-4940-8ef6-ff4ddf83390c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de98f-dbeb-4940-8ef6-ff4ddf83390c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5fade98f-dbeb-4940-8ef6-ff4ddf83390c" xsi:nil="true"/>
  </documentManagement>
</p:properties>
</file>

<file path=customXml/itemProps1.xml><?xml version="1.0" encoding="utf-8"?>
<ds:datastoreItem xmlns:ds="http://schemas.openxmlformats.org/officeDocument/2006/customXml" ds:itemID="{A461398C-BFFB-4D04-AB62-D9820092B9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fade98f-dbeb-4940-8ef6-ff4ddf83390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40F7FF9-4927-4F47-8F15-6F3EADAA34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54078D-8DE0-4ADB-80F4-C3DBF1F3FC35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5fade98f-dbeb-4940-8ef6-ff4ddf83390c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715</Words>
  <Application>Microsoft Office PowerPoint</Application>
  <PresentationFormat>Apresentação na tela (4:3)</PresentationFormat>
  <Paragraphs>88</Paragraphs>
  <Slides>13</Slides>
  <Notes>0</Notes>
  <HiddenSlides>0</HiddenSlides>
  <MMClips>29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Times New Roman</vt:lpstr>
      <vt:lpstr>Wingdings</vt:lpstr>
      <vt:lpstr>Tema do Office</vt:lpstr>
      <vt:lpstr>Apresentação do PowerPoint</vt:lpstr>
      <vt:lpstr>Modelo de Desenvolvimento Interativo e Incremental</vt:lpstr>
      <vt:lpstr>Sumário</vt:lpstr>
      <vt:lpstr>Introdução de Engenharia de Software</vt:lpstr>
      <vt:lpstr>Modelo Incremental Iterativo</vt:lpstr>
      <vt:lpstr>Modelo Incremental Interativo</vt:lpstr>
      <vt:lpstr>Características</vt:lpstr>
      <vt:lpstr>Vantagens e Desvantagens</vt:lpstr>
      <vt:lpstr>Como adotar o modelo explicado</vt:lpstr>
      <vt:lpstr>Objetivo</vt:lpstr>
      <vt:lpstr>Conclusão</vt:lpstr>
      <vt:lpstr>Referências:</vt:lpstr>
      <vt:lpstr>“A melhor maneira de prever o futuro é inventá-lo.”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Victor Akio Zukeran</dc:creator>
  <cp:lastModifiedBy>MARIA CLARA BATISTA APARECIDO</cp:lastModifiedBy>
  <cp:revision>36</cp:revision>
  <dcterms:created xsi:type="dcterms:W3CDTF">2013-10-10T17:31:52Z</dcterms:created>
  <dcterms:modified xsi:type="dcterms:W3CDTF">2023-05-14T12:15:31Z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0x0101008B92E2E2C4A1CF48BA9B33A87F217972</vt:lpwstr>
  </property>
  <property fmtid="{D5CDD505-2E9C-101B-9397-08002B2CF9AE}" pid="3" name="Order">
    <vt:r8>4300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